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</p:sldMasterIdLst>
  <p:sldIdLst>
    <p:sldId id="256" r:id="rId2"/>
    <p:sldId id="257" r:id="rId3"/>
    <p:sldId id="258" r:id="rId4"/>
    <p:sldId id="259" r:id="rId5"/>
    <p:sldId id="260" r:id="rId6"/>
    <p:sldId id="302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84" r:id="rId16"/>
    <p:sldId id="272" r:id="rId17"/>
    <p:sldId id="273" r:id="rId18"/>
    <p:sldId id="274" r:id="rId19"/>
    <p:sldId id="285" r:id="rId20"/>
    <p:sldId id="275" r:id="rId21"/>
    <p:sldId id="276" r:id="rId22"/>
    <p:sldId id="277" r:id="rId23"/>
    <p:sldId id="286" r:id="rId24"/>
    <p:sldId id="288" r:id="rId25"/>
    <p:sldId id="289" r:id="rId26"/>
    <p:sldId id="290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300" r:id="rId35"/>
    <p:sldId id="301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702E"/>
    <a:srgbClr val="000000"/>
    <a:srgbClr val="F8F8F8"/>
    <a:srgbClr val="000066"/>
    <a:srgbClr val="0000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7"/>
  </p:normalViewPr>
  <p:slideViewPr>
    <p:cSldViewPr snapToGrid="0" snapToObjects="1">
      <p:cViewPr varScale="1">
        <p:scale>
          <a:sx n="108" d="100"/>
          <a:sy n="108" d="100"/>
        </p:scale>
        <p:origin x="17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12/21/16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327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12/21/16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781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12/21/16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440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12/21/16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969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12/21/16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619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12/21/16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55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12/21/16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099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12/21/16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833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12/21/16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964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12/21/16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053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12/21/16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651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2C7DE-940F-F84D-87FC-CB6C77FFB87A}" type="datetimeFigureOut">
              <a:rPr lang="en-US" smtClean="0"/>
              <a:t>12/21/16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144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slide" Target="slide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slide" Target="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slide" Target="slide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slide" Target="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slide" Target="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4" Type="http://schemas.openxmlformats.org/officeDocument/2006/relationships/slide" Target="slide7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900" dirty="0" smtClean="0"/>
              <a:t>P. O. S.</a:t>
            </a:r>
          </a:p>
          <a:p>
            <a:pPr algn="ctr"/>
            <a:r>
              <a:rPr lang="en-US" sz="2900" dirty="0" smtClean="0"/>
              <a:t>Transactions</a:t>
            </a:r>
            <a:endParaRPr lang="en-US" sz="2900" dirty="0"/>
          </a:p>
        </p:txBody>
      </p:sp>
      <p:sp>
        <p:nvSpPr>
          <p:cNvPr id="2" name="Flowchart: Document 1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Document 11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hlinkClick r:id="rId3" action="ppaction://hlinksldjump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 to Begin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71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15" y="-28550"/>
            <a:ext cx="7467084" cy="58103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39174" cy="1828800"/>
              <a:chOff x="377190" y="4725735"/>
              <a:chExt cx="8639174" cy="182880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33624" y="6132553"/>
                <a:ext cx="66827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 smtClean="0">
                    <a:solidFill>
                      <a:schemeClr val="bg1"/>
                    </a:solidFill>
                  </a:rPr>
                  <a:t>Select the cost. It is currently $3 for all players.</a:t>
                </a:r>
                <a:endParaRPr lang="en-US" sz="20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2" name="Rectangle 11">
            <a:hlinkClick r:id="" action="ppaction://hlinkshowjump?jump=nextslide"/>
          </p:cNvPr>
          <p:cNvSpPr/>
          <p:nvPr/>
        </p:nvSpPr>
        <p:spPr>
          <a:xfrm>
            <a:off x="7071862" y="4659561"/>
            <a:ext cx="637974" cy="370540"/>
          </a:xfrm>
          <a:prstGeom prst="rect">
            <a:avLst/>
          </a:prstGeom>
          <a:solidFill>
            <a:schemeClr val="bg1">
              <a:alpha val="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40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15" y="-28550"/>
            <a:ext cx="7467084" cy="58103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Add 2 more players.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6417343" y="4665511"/>
            <a:ext cx="628349" cy="389825"/>
          </a:xfrm>
          <a:prstGeom prst="rect">
            <a:avLst/>
          </a:prstGeom>
          <a:solidFill>
            <a:schemeClr val="bg1">
              <a:alpha val="0"/>
            </a:schemeClr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82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15" y="-28550"/>
            <a:ext cx="7467084" cy="58103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hlinkClick r:id="" action="ppaction://hlinkshowjump?jump=nextslide"/>
          </p:cNvPr>
          <p:cNvSpPr/>
          <p:nvPr/>
        </p:nvSpPr>
        <p:spPr>
          <a:xfrm>
            <a:off x="7081487" y="4659561"/>
            <a:ext cx="618723" cy="370540"/>
          </a:xfrm>
          <a:prstGeom prst="rect">
            <a:avLst/>
          </a:prstGeom>
          <a:solidFill>
            <a:schemeClr val="bg1">
              <a:alpha val="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29065" y="4725735"/>
              <a:ext cx="8677775" cy="1847897"/>
              <a:chOff x="329065" y="4725735"/>
              <a:chExt cx="8677775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29065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Enter the cost in again ($3).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751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15" y="-28550"/>
            <a:ext cx="7467084" cy="58103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1055" y="4725735"/>
              <a:ext cx="8985785" cy="1847897"/>
              <a:chOff x="21055" y="4725735"/>
              <a:chExt cx="8985785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21055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Accept the input.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1849856" y="4995512"/>
            <a:ext cx="508334" cy="177799"/>
          </a:xfrm>
          <a:prstGeom prst="rect">
            <a:avLst/>
          </a:prstGeom>
          <a:solidFill>
            <a:schemeClr val="bg1">
              <a:alpha val="0"/>
            </a:schemeClr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17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15" y="-28550"/>
            <a:ext cx="7467084" cy="58103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Delete the most recent addition.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3135129" y="3753853"/>
            <a:ext cx="1292492" cy="423511"/>
          </a:xfrm>
          <a:prstGeom prst="rect">
            <a:avLst/>
          </a:prstGeom>
          <a:solidFill>
            <a:schemeClr val="bg1">
              <a:alpha val="0"/>
            </a:schemeClr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51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15" y="-28550"/>
            <a:ext cx="7467084" cy="58103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Start the cash transaction.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7707129" y="2868329"/>
            <a:ext cx="1282867" cy="437948"/>
          </a:xfrm>
          <a:prstGeom prst="rect">
            <a:avLst/>
          </a:prstGeom>
          <a:solidFill>
            <a:schemeClr val="bg1">
              <a:alpha val="0"/>
            </a:schemeClr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6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15" y="-28550"/>
            <a:ext cx="7467083" cy="58103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17310" y="4725735"/>
              <a:ext cx="8889530" cy="1828800"/>
              <a:chOff x="117310" y="4725735"/>
              <a:chExt cx="8889530" cy="182880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11731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154425"/>
                <a:ext cx="66827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 smtClean="0">
                    <a:solidFill>
                      <a:schemeClr val="bg1"/>
                    </a:solidFill>
                  </a:rPr>
                  <a:t>Accept the input. Modify payment amount if needed.</a:t>
                </a:r>
                <a:endParaRPr lang="en-US" sz="20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1848052" y="4995513"/>
            <a:ext cx="558264" cy="154004"/>
          </a:xfrm>
          <a:prstGeom prst="rect">
            <a:avLst/>
          </a:prstGeom>
          <a:solidFill>
            <a:schemeClr val="bg1">
              <a:alpha val="0"/>
            </a:schemeClr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hlinkClick r:id="" action="ppaction://hlinkshowjump?jump=nextslide"/>
          </p:cNvPr>
          <p:cNvSpPr/>
          <p:nvPr/>
        </p:nvSpPr>
        <p:spPr>
          <a:xfrm>
            <a:off x="5329689" y="1227220"/>
            <a:ext cx="505326" cy="13234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48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15" y="-28550"/>
            <a:ext cx="7467083" cy="58103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Finish the transaction.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7745629" y="4640276"/>
            <a:ext cx="1273243" cy="865375"/>
          </a:xfrm>
          <a:prstGeom prst="rect">
            <a:avLst/>
          </a:prstGeom>
          <a:solidFill>
            <a:schemeClr val="bg1">
              <a:alpha val="0"/>
            </a:schemeClr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27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8551"/>
            <a:ext cx="9143998" cy="691199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Open the </a:t>
                </a:r>
                <a:r>
                  <a:rPr lang="en-US" sz="2800" b="1" i="1" dirty="0" smtClean="0">
                    <a:solidFill>
                      <a:schemeClr val="bg1"/>
                    </a:solidFill>
                  </a:rPr>
                  <a:t>POS</a:t>
                </a:r>
                <a:r>
                  <a:rPr lang="en-US" sz="2800" i="1" dirty="0" smtClean="0">
                    <a:solidFill>
                      <a:schemeClr val="bg1"/>
                    </a:solidFill>
                  </a:rPr>
                  <a:t> module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5292240" y="948086"/>
            <a:ext cx="569545" cy="418701"/>
          </a:xfrm>
          <a:prstGeom prst="rect">
            <a:avLst/>
          </a:prstGeom>
          <a:solidFill>
            <a:schemeClr val="bg1">
              <a:alpha val="0"/>
            </a:schemeClr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17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15" y="-28550"/>
            <a:ext cx="7467085" cy="58103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Select a </a:t>
                </a:r>
                <a:r>
                  <a:rPr lang="en-US" sz="2800" b="1" i="1" dirty="0" smtClean="0">
                    <a:solidFill>
                      <a:schemeClr val="bg1"/>
                    </a:solidFill>
                  </a:rPr>
                  <a:t>Kidz Camp</a:t>
                </a:r>
                <a:r>
                  <a:rPr lang="en-US" sz="2800" i="1" dirty="0" smtClean="0">
                    <a:solidFill>
                      <a:schemeClr val="bg1"/>
                    </a:solidFill>
                  </a:rPr>
                  <a:t> t-shirt.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5743575" y="2892390"/>
            <a:ext cx="1292492" cy="389825"/>
          </a:xfrm>
          <a:prstGeom prst="rect">
            <a:avLst/>
          </a:prstGeom>
          <a:solidFill>
            <a:schemeClr val="bg1">
              <a:alpha val="0"/>
            </a:schemeClr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71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 smtClean="0"/>
              <a:t>Error</a:t>
            </a:r>
            <a:r>
              <a:rPr lang="en-US" sz="3200" dirty="0" smtClean="0"/>
              <a:t>!</a:t>
            </a:r>
          </a:p>
          <a:p>
            <a:pPr algn="ctr"/>
            <a:r>
              <a:rPr lang="en-US" sz="1200" dirty="0" smtClean="0"/>
              <a:t>Please follow the on-screen</a:t>
            </a:r>
          </a:p>
          <a:p>
            <a:pPr algn="ctr"/>
            <a:r>
              <a:rPr lang="en-US" sz="1200" dirty="0" smtClean="0"/>
              <a:t>instructions to continue.</a:t>
            </a:r>
            <a:endParaRPr lang="en-US" sz="1400" dirty="0"/>
          </a:p>
        </p:txBody>
      </p:sp>
      <p:sp>
        <p:nvSpPr>
          <p:cNvPr id="18" name="Flowchart: Document 17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lowchart: Document 18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>
            <a:hlinkClick r:id="rId3" action="ppaction://hlinksldjump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4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15" y="-28550"/>
            <a:ext cx="7467083" cy="58103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Search for a customer.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7716754" y="1530418"/>
            <a:ext cx="1290086" cy="433136"/>
          </a:xfrm>
          <a:prstGeom prst="rect">
            <a:avLst/>
          </a:prstGeom>
          <a:solidFill>
            <a:schemeClr val="bg1">
              <a:alpha val="0"/>
            </a:schemeClr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50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9" cy="68865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Enter the client’s </a:t>
                </a:r>
                <a:r>
                  <a:rPr lang="en-US" sz="2800" b="1" i="1" dirty="0" smtClean="0">
                    <a:solidFill>
                      <a:schemeClr val="bg1"/>
                    </a:solidFill>
                  </a:rPr>
                  <a:t>First Name</a:t>
                </a:r>
                <a:r>
                  <a:rPr lang="en-US" sz="2800" i="1" dirty="0" smtClean="0">
                    <a:solidFill>
                      <a:schemeClr val="bg1"/>
                    </a:solidFill>
                  </a:rPr>
                  <a:t>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2" name="Rectangle 11">
            <a:hlinkClick r:id="" action="ppaction://hlinkshowjump?jump=nextslide"/>
          </p:cNvPr>
          <p:cNvSpPr/>
          <p:nvPr/>
        </p:nvSpPr>
        <p:spPr>
          <a:xfrm>
            <a:off x="1210076" y="2689058"/>
            <a:ext cx="1533123" cy="132347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47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551"/>
            <a:ext cx="9144000" cy="68865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Enter the client’s </a:t>
                </a:r>
                <a:r>
                  <a:rPr lang="en-US" sz="2800" b="1" i="1" dirty="0" smtClean="0">
                    <a:solidFill>
                      <a:schemeClr val="bg1"/>
                    </a:solidFill>
                  </a:rPr>
                  <a:t>Last Name</a:t>
                </a:r>
                <a:r>
                  <a:rPr lang="en-US" sz="2800" i="1" dirty="0" smtClean="0">
                    <a:solidFill>
                      <a:schemeClr val="bg1"/>
                    </a:solidFill>
                  </a:rPr>
                  <a:t>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1210076" y="2910434"/>
            <a:ext cx="1533123" cy="132347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09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865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Search for the client.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5284269" y="3670835"/>
            <a:ext cx="390826" cy="140769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37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95" y="-28550"/>
            <a:ext cx="7262905" cy="58103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Start the </a:t>
                </a:r>
                <a:r>
                  <a:rPr lang="en-US" sz="2800" b="1" i="1" dirty="0" smtClean="0">
                    <a:solidFill>
                      <a:schemeClr val="bg1"/>
                    </a:solidFill>
                  </a:rPr>
                  <a:t>Cash</a:t>
                </a:r>
                <a:r>
                  <a:rPr lang="en-US" sz="2800" i="1" dirty="0" smtClean="0">
                    <a:solidFill>
                      <a:schemeClr val="bg1"/>
                    </a:solidFill>
                  </a:rPr>
                  <a:t> transaction.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7707128" y="2752825"/>
            <a:ext cx="1215490" cy="394302"/>
          </a:xfrm>
          <a:prstGeom prst="rect">
            <a:avLst/>
          </a:prstGeom>
          <a:solidFill>
            <a:schemeClr val="bg1">
              <a:alpha val="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82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95" y="-28550"/>
            <a:ext cx="7262905" cy="581032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Finish the transaction.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7700211" y="4479357"/>
            <a:ext cx="1260908" cy="824163"/>
          </a:xfrm>
          <a:prstGeom prst="rect">
            <a:avLst/>
          </a:prstGeom>
          <a:solidFill>
            <a:schemeClr val="bg1">
              <a:alpha val="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3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550"/>
            <a:ext cx="9143999" cy="691199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28800"/>
              <a:chOff x="377190" y="4725735"/>
              <a:chExt cx="8629650" cy="182880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 smtClean="0">
                    <a:solidFill>
                      <a:schemeClr val="bg1"/>
                    </a:solidFill>
                  </a:rPr>
                  <a:t>Send the email to the client. –If requested.</a:t>
                </a:r>
                <a:endParaRPr lang="en-US" sz="24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rId3" action="ppaction://hlinksldjump"/>
          </p:cNvPr>
          <p:cNvSpPr/>
          <p:nvPr/>
        </p:nvSpPr>
        <p:spPr>
          <a:xfrm>
            <a:off x="3513221" y="1996039"/>
            <a:ext cx="635267" cy="131144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4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95" y="0"/>
            <a:ext cx="7262905" cy="56514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Select </a:t>
                </a:r>
                <a:r>
                  <a:rPr lang="en-US" sz="2800" b="1" i="1" dirty="0" smtClean="0">
                    <a:solidFill>
                      <a:schemeClr val="bg1"/>
                    </a:solidFill>
                  </a:rPr>
                  <a:t>Concessions</a:t>
                </a:r>
                <a:r>
                  <a:rPr lang="en-US" sz="2800" i="1" dirty="0" smtClean="0">
                    <a:solidFill>
                      <a:schemeClr val="bg1"/>
                    </a:solidFill>
                  </a:rPr>
                  <a:t>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2" name="Rectangle 11">
            <a:hlinkClick r:id="" action="ppaction://hlinkshowjump?jump=nextslide"/>
          </p:cNvPr>
          <p:cNvSpPr/>
          <p:nvPr/>
        </p:nvSpPr>
        <p:spPr>
          <a:xfrm>
            <a:off x="5665469" y="1554479"/>
            <a:ext cx="1274345" cy="755584"/>
          </a:xfrm>
          <a:prstGeom prst="rect">
            <a:avLst/>
          </a:prstGeom>
          <a:solidFill>
            <a:schemeClr val="bg1">
              <a:alpha val="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43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95" y="0"/>
            <a:ext cx="7262904" cy="56514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Select a </a:t>
                </a:r>
                <a:r>
                  <a:rPr lang="en-US" sz="2800" b="1" i="1" dirty="0" smtClean="0">
                    <a:solidFill>
                      <a:schemeClr val="bg1"/>
                    </a:solidFill>
                  </a:rPr>
                  <a:t>Hamburger Combo.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3634039" y="2380648"/>
            <a:ext cx="1294096" cy="401053"/>
          </a:xfrm>
          <a:prstGeom prst="rect">
            <a:avLst/>
          </a:prstGeom>
          <a:solidFill>
            <a:schemeClr val="bg1">
              <a:alpha val="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17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95" y="0"/>
            <a:ext cx="7262904" cy="565144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Add another </a:t>
                </a:r>
                <a:r>
                  <a:rPr lang="en-US" sz="2800" b="1" i="1" dirty="0" smtClean="0">
                    <a:solidFill>
                      <a:schemeClr val="bg1"/>
                    </a:solidFill>
                  </a:rPr>
                  <a:t>Hamburger Combo.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3634039" y="2380648"/>
            <a:ext cx="1294096" cy="401053"/>
          </a:xfrm>
          <a:prstGeom prst="rect">
            <a:avLst/>
          </a:prstGeom>
          <a:solidFill>
            <a:schemeClr val="bg1">
              <a:alpha val="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6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88971" y="1142106"/>
            <a:ext cx="3731142" cy="4008127"/>
            <a:chOff x="2388971" y="1142106"/>
            <a:chExt cx="3731142" cy="400812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8971" y="1142106"/>
              <a:ext cx="3731142" cy="4008127"/>
            </a:xfrm>
            <a:prstGeom prst="rect">
              <a:avLst/>
            </a:prstGeom>
          </p:spPr>
        </p:pic>
        <p:sp>
          <p:nvSpPr>
            <p:cNvPr id="16" name="Oval 15"/>
            <p:cNvSpPr/>
            <p:nvPr/>
          </p:nvSpPr>
          <p:spPr>
            <a:xfrm>
              <a:off x="3086098" y="1685112"/>
              <a:ext cx="2971800" cy="2971800"/>
            </a:xfrm>
            <a:prstGeom prst="ellipse">
              <a:avLst/>
            </a:prstGeom>
            <a:solidFill>
              <a:srgbClr val="00004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sz="3200" b="1" dirty="0" smtClean="0"/>
                <a:t>Complete</a:t>
              </a:r>
              <a:endParaRPr lang="en-US" sz="3200" dirty="0" smtClean="0"/>
            </a:p>
            <a:p>
              <a:pPr algn="ctr"/>
              <a:r>
                <a:rPr lang="en-US" sz="1200" dirty="0" smtClean="0"/>
                <a:t>Please navigate to the next module</a:t>
              </a:r>
            </a:p>
            <a:p>
              <a:pPr algn="ctr"/>
              <a:r>
                <a:rPr lang="en-US" sz="1200" dirty="0" smtClean="0"/>
                <a:t>in the course to continue</a:t>
              </a:r>
              <a:r>
                <a:rPr lang="en-US" sz="1400" dirty="0" smtClean="0"/>
                <a:t>.</a:t>
              </a:r>
              <a:endParaRPr lang="en-US" sz="1400" dirty="0"/>
            </a:p>
          </p:txBody>
        </p:sp>
      </p:grpSp>
      <p:sp>
        <p:nvSpPr>
          <p:cNvPr id="17" name="Flowchart: Document 16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lowchart: Document 17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>
            <a:hlinkClick r:id="rId3" action="ppaction://hlinksldjump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Restart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8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96" y="0"/>
            <a:ext cx="7262902" cy="565144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Delete the duplicate item.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2986991" y="3699309"/>
            <a:ext cx="1294096" cy="401053"/>
          </a:xfrm>
          <a:prstGeom prst="rect">
            <a:avLst/>
          </a:prstGeom>
          <a:solidFill>
            <a:schemeClr val="bg1">
              <a:alpha val="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71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96" y="0"/>
            <a:ext cx="7262902" cy="565144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Start the cash transaction.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7683869" y="2825722"/>
            <a:ext cx="1294096" cy="401053"/>
          </a:xfrm>
          <a:prstGeom prst="rect">
            <a:avLst/>
          </a:prstGeom>
          <a:solidFill>
            <a:schemeClr val="bg1">
              <a:alpha val="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7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96" y="0"/>
            <a:ext cx="7262901" cy="565144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Accept the input.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2036245" y="4591251"/>
            <a:ext cx="341195" cy="187285"/>
          </a:xfrm>
          <a:prstGeom prst="rect">
            <a:avLst/>
          </a:prstGeom>
          <a:solidFill>
            <a:schemeClr val="bg1">
              <a:alpha val="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40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96" y="0"/>
            <a:ext cx="7262901" cy="565144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Finish the transaction.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7647773" y="4563443"/>
            <a:ext cx="1303722" cy="807454"/>
          </a:xfrm>
          <a:prstGeom prst="rect">
            <a:avLst/>
          </a:prstGeom>
          <a:solidFill>
            <a:schemeClr val="bg1">
              <a:alpha val="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00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96" y="0"/>
            <a:ext cx="7262900" cy="56514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2032563"/>
              <a:chOff x="377190" y="4725735"/>
              <a:chExt cx="8629650" cy="2032563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Print the receipt.</a:t>
                </a:r>
              </a:p>
              <a:p>
                <a:r>
                  <a:rPr lang="en-US" sz="1200" i="1" dirty="0" smtClean="0">
                    <a:solidFill>
                      <a:schemeClr val="bg1"/>
                    </a:solidFill>
                  </a:rPr>
                  <a:t>You may print the default receipt (long) or a basic receipt using the provided printer.</a:t>
                </a:r>
                <a:endParaRPr lang="en-US" sz="11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1997745" y="1851260"/>
            <a:ext cx="1043838" cy="198922"/>
          </a:xfrm>
          <a:prstGeom prst="rect">
            <a:avLst/>
          </a:prstGeom>
          <a:solidFill>
            <a:schemeClr val="bg1">
              <a:alpha val="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9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97" y="0"/>
            <a:ext cx="7262898" cy="56514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Now, print the short version.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rId3" action="ppaction://hlinksldjump"/>
          </p:cNvPr>
          <p:cNvSpPr/>
          <p:nvPr/>
        </p:nvSpPr>
        <p:spPr>
          <a:xfrm>
            <a:off x="4639378" y="1658754"/>
            <a:ext cx="750770" cy="189298"/>
          </a:xfrm>
          <a:prstGeom prst="rect">
            <a:avLst/>
          </a:prstGeom>
          <a:solidFill>
            <a:schemeClr val="bg1">
              <a:alpha val="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90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834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Open the </a:t>
                </a:r>
                <a:r>
                  <a:rPr lang="en-US" sz="2800" b="1" i="1" dirty="0" smtClean="0">
                    <a:solidFill>
                      <a:schemeClr val="bg1"/>
                    </a:solidFill>
                  </a:rPr>
                  <a:t>POS</a:t>
                </a:r>
                <a:r>
                  <a:rPr lang="en-US" sz="2800" i="1" dirty="0" smtClean="0">
                    <a:solidFill>
                      <a:schemeClr val="bg1"/>
                    </a:solidFill>
                  </a:rPr>
                  <a:t> module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2" name="Rectangle 11">
            <a:hlinkClick r:id="rId3" action="ppaction://hlinksldjump"/>
          </p:cNvPr>
          <p:cNvSpPr/>
          <p:nvPr/>
        </p:nvSpPr>
        <p:spPr>
          <a:xfrm>
            <a:off x="5329689" y="974558"/>
            <a:ext cx="505326" cy="3850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99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24075" y="523355"/>
            <a:ext cx="3731142" cy="4008127"/>
            <a:chOff x="2388971" y="1142106"/>
            <a:chExt cx="3731142" cy="400812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8971" y="1142106"/>
              <a:ext cx="3731142" cy="4008127"/>
            </a:xfrm>
            <a:prstGeom prst="rect">
              <a:avLst/>
            </a:prstGeom>
          </p:spPr>
        </p:pic>
        <p:sp>
          <p:nvSpPr>
            <p:cNvPr id="9" name="Oval 8"/>
            <p:cNvSpPr/>
            <p:nvPr/>
          </p:nvSpPr>
          <p:spPr>
            <a:xfrm>
              <a:off x="3086098" y="1685112"/>
              <a:ext cx="2971800" cy="2971800"/>
            </a:xfrm>
            <a:prstGeom prst="ellipse">
              <a:avLst/>
            </a:prstGeom>
            <a:solidFill>
              <a:srgbClr val="00004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sz="2400" b="1" dirty="0" smtClean="0"/>
                <a:t>Merchandise</a:t>
              </a:r>
            </a:p>
            <a:p>
              <a:pPr algn="ctr"/>
              <a:r>
                <a:rPr lang="en-US" sz="2400" b="1" dirty="0" smtClean="0"/>
                <a:t>&amp;</a:t>
              </a:r>
            </a:p>
            <a:p>
              <a:pPr algn="ctr"/>
              <a:r>
                <a:rPr lang="en-US" sz="2400" b="1" dirty="0" smtClean="0"/>
                <a:t>Food / Beverage</a:t>
              </a:r>
              <a:endParaRPr lang="en-US" sz="2400" dirty="0" smtClean="0"/>
            </a:p>
            <a:p>
              <a:pPr algn="ctr"/>
              <a:r>
                <a:rPr lang="en-US" sz="1200" dirty="0" smtClean="0"/>
                <a:t>Snack Bar, Concessions</a:t>
              </a:r>
              <a:endParaRPr lang="en-US" sz="14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956655" y="523355"/>
            <a:ext cx="3731142" cy="4008127"/>
            <a:chOff x="2388971" y="1142106"/>
            <a:chExt cx="3731142" cy="400812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8971" y="1142106"/>
              <a:ext cx="3731142" cy="4008127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3086098" y="1685112"/>
              <a:ext cx="2971800" cy="2971800"/>
            </a:xfrm>
            <a:prstGeom prst="ellipse">
              <a:avLst/>
            </a:prstGeom>
            <a:solidFill>
              <a:srgbClr val="00004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sz="2400" b="1" dirty="0" smtClean="0"/>
                <a:t>Facilities</a:t>
              </a:r>
            </a:p>
            <a:p>
              <a:pPr algn="ctr"/>
              <a:r>
                <a:rPr lang="en-US" sz="2400" b="1" dirty="0" smtClean="0"/>
                <a:t>&amp;</a:t>
              </a:r>
            </a:p>
            <a:p>
              <a:pPr algn="ctr"/>
              <a:r>
                <a:rPr lang="en-US" sz="2400" b="1" dirty="0" smtClean="0"/>
                <a:t>Special Events</a:t>
              </a:r>
              <a:endParaRPr lang="en-US" sz="1100" dirty="0"/>
            </a:p>
            <a:p>
              <a:pPr algn="ctr"/>
              <a:r>
                <a:rPr lang="en-US" sz="1200" dirty="0" smtClean="0"/>
                <a:t>Open Play, Special Events Ticketing</a:t>
              </a:r>
              <a:endParaRPr lang="en-US" sz="2800" dirty="0" smtClean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14" name="Flowchart: Document 13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377190" y="4725735"/>
              <a:ext cx="8639175" cy="2132265"/>
              <a:chOff x="377190" y="4725735"/>
              <a:chExt cx="8639175" cy="2132265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333625" y="5903893"/>
                <a:ext cx="668274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Click </a:t>
                </a:r>
                <a:r>
                  <a:rPr lang="en-US" sz="2800" b="1" i="1" dirty="0" smtClean="0">
                    <a:solidFill>
                      <a:schemeClr val="bg1"/>
                    </a:solidFill>
                  </a:rPr>
                  <a:t>Select</a:t>
                </a:r>
                <a:r>
                  <a:rPr lang="en-US" sz="2800" i="1" dirty="0" smtClean="0">
                    <a:solidFill>
                      <a:schemeClr val="bg1"/>
                    </a:solidFill>
                  </a:rPr>
                  <a:t> for your common transactions.</a:t>
                </a:r>
              </a:p>
              <a:p>
                <a:pPr lvl="1"/>
                <a:r>
                  <a:rPr lang="en-US" sz="1400" i="1" dirty="0" smtClean="0">
                    <a:solidFill>
                      <a:schemeClr val="bg1"/>
                    </a:solidFill>
                  </a:rPr>
                  <a:t>If you work at a facility such as Calavera, Stagecoach or Harding, select </a:t>
                </a:r>
                <a:r>
                  <a:rPr lang="en-US" sz="1400" b="1" i="1" dirty="0" smtClean="0">
                    <a:solidFill>
                      <a:schemeClr val="bg1"/>
                    </a:solidFill>
                  </a:rPr>
                  <a:t>Facilities</a:t>
                </a:r>
                <a:endParaRPr lang="en-US" sz="1400" i="1" dirty="0" smtClean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sz="1400" i="1" dirty="0" smtClean="0">
                    <a:solidFill>
                      <a:schemeClr val="bg1"/>
                    </a:solidFill>
                  </a:rPr>
                  <a:t>If you work at a facility such as Alga Norte or Monroe, select </a:t>
                </a:r>
                <a:r>
                  <a:rPr lang="en-US" sz="1400" b="1" i="1" dirty="0" smtClean="0">
                    <a:solidFill>
                      <a:schemeClr val="bg1"/>
                    </a:solidFill>
                  </a:rPr>
                  <a:t>Merchandise</a:t>
                </a:r>
                <a:r>
                  <a:rPr lang="en-US" sz="1400" i="1" dirty="0" smtClean="0">
                    <a:solidFill>
                      <a:schemeClr val="bg1"/>
                    </a:solidFill>
                  </a:rPr>
                  <a:t>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9" name="Rounded Rectangle 18">
            <a:hlinkClick r:id="rId3" action="ppaction://hlinksldjump"/>
          </p:cNvPr>
          <p:cNvSpPr/>
          <p:nvPr/>
        </p:nvSpPr>
        <p:spPr>
          <a:xfrm>
            <a:off x="1785260" y="4376793"/>
            <a:ext cx="1843683" cy="457999"/>
          </a:xfrm>
          <a:prstGeom prst="round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Select</a:t>
            </a:r>
            <a:endParaRPr lang="en-US" dirty="0"/>
          </a:p>
        </p:txBody>
      </p:sp>
      <p:sp>
        <p:nvSpPr>
          <p:cNvPr id="20" name="Rounded Rectangle 19">
            <a:hlinkClick r:id="rId4" action="ppaction://hlinksldjump"/>
          </p:cNvPr>
          <p:cNvSpPr/>
          <p:nvPr/>
        </p:nvSpPr>
        <p:spPr>
          <a:xfrm>
            <a:off x="6217840" y="4390969"/>
            <a:ext cx="1843683" cy="457999"/>
          </a:xfrm>
          <a:prstGeom prst="round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Select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570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 smtClean="0"/>
              <a:t>Error</a:t>
            </a:r>
            <a:r>
              <a:rPr lang="en-US" sz="3200" dirty="0" smtClean="0"/>
              <a:t>!</a:t>
            </a:r>
          </a:p>
          <a:p>
            <a:pPr algn="ctr"/>
            <a:r>
              <a:rPr lang="en-US" sz="1200" dirty="0" smtClean="0"/>
              <a:t>Please follow the on-screen</a:t>
            </a:r>
          </a:p>
          <a:p>
            <a:pPr algn="ctr"/>
            <a:r>
              <a:rPr lang="en-US" sz="1200" dirty="0" smtClean="0"/>
              <a:t>instructions to continue.</a:t>
            </a:r>
            <a:endParaRPr lang="en-US" sz="1400" dirty="0"/>
          </a:p>
        </p:txBody>
      </p:sp>
      <p:sp>
        <p:nvSpPr>
          <p:cNvPr id="18" name="Flowchart: Document 17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lowchart: Document 18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>
            <a:hlinkClick r:id="" action="ppaction://hlinkshowjump?jump=previousslide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65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15" y="-28550"/>
            <a:ext cx="7467085" cy="58103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Select </a:t>
                </a:r>
                <a:r>
                  <a:rPr lang="en-US" sz="2800" b="1" i="1" dirty="0" smtClean="0">
                    <a:solidFill>
                      <a:schemeClr val="bg1"/>
                    </a:solidFill>
                  </a:rPr>
                  <a:t>Open Play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2" name="Rectangle 11">
            <a:hlinkClick r:id="" action="ppaction://hlinkshowjump?jump=nextslide"/>
          </p:cNvPr>
          <p:cNvSpPr/>
          <p:nvPr/>
        </p:nvSpPr>
        <p:spPr>
          <a:xfrm>
            <a:off x="3144755" y="1544854"/>
            <a:ext cx="1282866" cy="832586"/>
          </a:xfrm>
          <a:prstGeom prst="rect">
            <a:avLst/>
          </a:prstGeom>
          <a:solidFill>
            <a:schemeClr val="bg1">
              <a:alpha val="0"/>
            </a:schemeClr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36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15" y="-28550"/>
            <a:ext cx="7467084" cy="58103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Select the amount of players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2" name="Rectangle 11">
            <a:hlinkClick r:id="" action="ppaction://hlinkshowjump?jump=nextslide"/>
          </p:cNvPr>
          <p:cNvSpPr/>
          <p:nvPr/>
        </p:nvSpPr>
        <p:spPr>
          <a:xfrm>
            <a:off x="6417343" y="4220676"/>
            <a:ext cx="628349" cy="389825"/>
          </a:xfrm>
          <a:prstGeom prst="rect">
            <a:avLst/>
          </a:prstGeom>
          <a:solidFill>
            <a:schemeClr val="bg1">
              <a:alpha val="0"/>
            </a:schemeClr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84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15" y="-28550"/>
            <a:ext cx="7467084" cy="58103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Select the current activity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2" name="Rectangle 11">
            <a:hlinkClick r:id="" action="ppaction://hlinkshowjump?jump=nextslide"/>
          </p:cNvPr>
          <p:cNvSpPr/>
          <p:nvPr/>
        </p:nvSpPr>
        <p:spPr>
          <a:xfrm>
            <a:off x="3808896" y="1544853"/>
            <a:ext cx="1282867" cy="813336"/>
          </a:xfrm>
          <a:prstGeom prst="rect">
            <a:avLst/>
          </a:prstGeom>
          <a:solidFill>
            <a:schemeClr val="bg1">
              <a:alpha val="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56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</TotalTime>
  <Words>624</Words>
  <Application>Microsoft Macintosh PowerPoint</Application>
  <PresentationFormat>On-screen Show (4:3)</PresentationFormat>
  <Paragraphs>150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Aharoni</vt:lpstr>
      <vt:lpstr>Calibri</vt:lpstr>
      <vt:lpstr>Calibri Light</vt:lpstr>
      <vt:lpstr>Tw Cen MT Condensed Extra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Goulet</dc:creator>
  <cp:lastModifiedBy>Justin Goulet</cp:lastModifiedBy>
  <cp:revision>45</cp:revision>
  <dcterms:created xsi:type="dcterms:W3CDTF">2016-09-28T18:02:10Z</dcterms:created>
  <dcterms:modified xsi:type="dcterms:W3CDTF">2016-12-21T18:17:33Z</dcterms:modified>
</cp:coreProperties>
</file>